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3"/>
  </p:notesMasterIdLst>
  <p:handoutMasterIdLst>
    <p:handoutMasterId r:id="rId34"/>
  </p:handoutMasterIdLst>
  <p:sldIdLst>
    <p:sldId id="769" r:id="rId7"/>
    <p:sldId id="1529" r:id="rId8"/>
    <p:sldId id="1659" r:id="rId9"/>
    <p:sldId id="1660" r:id="rId10"/>
    <p:sldId id="1632" r:id="rId11"/>
    <p:sldId id="1576" r:id="rId12"/>
    <p:sldId id="1526" r:id="rId13"/>
    <p:sldId id="1527" r:id="rId14"/>
    <p:sldId id="1658" r:id="rId15"/>
    <p:sldId id="1592" r:id="rId16"/>
    <p:sldId id="1582" r:id="rId17"/>
    <p:sldId id="1594" r:id="rId18"/>
    <p:sldId id="1625" r:id="rId19"/>
    <p:sldId id="1589" r:id="rId20"/>
    <p:sldId id="1627" r:id="rId21"/>
    <p:sldId id="1626" r:id="rId22"/>
    <p:sldId id="1628" r:id="rId23"/>
    <p:sldId id="1602" r:id="rId24"/>
    <p:sldId id="1629" r:id="rId25"/>
    <p:sldId id="1608" r:id="rId26"/>
    <p:sldId id="1581" r:id="rId27"/>
    <p:sldId id="1565" r:id="rId28"/>
    <p:sldId id="1357" r:id="rId29"/>
    <p:sldId id="1623" r:id="rId30"/>
    <p:sldId id="1587" r:id="rId31"/>
    <p:sldId id="1539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6/11/relationships/changesInfo" Target="changesInfos/changesInfo1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5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b="1" dirty="0"/>
              <a:t>Week 1: Introduction to 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</a:t>
            </a:r>
          </a:p>
          <a:p>
            <a:pPr lvl="0" fontAlgn="base"/>
            <a:r>
              <a:rPr lang="en-US" sz="1600" dirty="0"/>
              <a:t>Week 2: Introduction to differentiable programming </a:t>
            </a:r>
          </a:p>
          <a:p>
            <a:pPr lvl="0"/>
            <a:r>
              <a:rPr lang="en-US" sz="1600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Example Application: Building Energy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Example Application: Power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96091" y="941394"/>
            <a:ext cx="4476206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51227" y="924259"/>
            <a:ext cx="4441345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decisions</a:t>
            </a:r>
          </a:p>
          <a:p>
            <a:pPr lvl="1"/>
            <a:r>
              <a:rPr lang="en-US" sz="1600" dirty="0"/>
              <a:t>Vanishing and exploding gradients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uncertainty quantification and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Sampling efficiency via active sampling strategies </a:t>
            </a:r>
          </a:p>
          <a:p>
            <a:pPr lvl="1"/>
            <a:r>
              <a:rPr lang="en-US" sz="1600" dirty="0"/>
              <a:t>Control of high-dimensional PDEs</a:t>
            </a:r>
          </a:p>
          <a:p>
            <a:pPr lvl="1"/>
            <a:r>
              <a:rPr lang="en-US" sz="1600" dirty="0"/>
              <a:t>Applications in large-scale safety-critical systems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5886127-30FF-3C0F-0F94-59802AD2DDC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3D36-E1F0-648A-8920-F0C4EFABC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F6E1-FED1-BACF-95DF-43854863D2A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dirty="0"/>
              <a:t>Differential calculus</a:t>
            </a:r>
          </a:p>
          <a:p>
            <a:pPr lvl="0" fontAlgn="base"/>
            <a:r>
              <a:rPr lang="en-US" dirty="0"/>
              <a:t>Linear algebra</a:t>
            </a:r>
          </a:p>
          <a:p>
            <a:pPr fontAlgn="base"/>
            <a:r>
              <a:rPr lang="en-US" dirty="0"/>
              <a:t>Solid Python programming skills</a:t>
            </a:r>
          </a:p>
          <a:p>
            <a:pPr lvl="0" fontAlgn="base"/>
            <a:r>
              <a:rPr lang="en-US" dirty="0"/>
              <a:t>Deep learning fundamentals</a:t>
            </a:r>
          </a:p>
          <a:p>
            <a:pPr lvl="0" fontAlgn="base"/>
            <a:r>
              <a:rPr lang="en-US" dirty="0"/>
              <a:t>Constrained optimization fundamentals</a:t>
            </a:r>
          </a:p>
          <a:p>
            <a:pPr lvl="0" fontAlgn="base"/>
            <a:r>
              <a:rPr lang="en-US" dirty="0"/>
              <a:t>Dynamical systems fundamentals</a:t>
            </a:r>
          </a:p>
          <a:p>
            <a:pPr lvl="0" fontAlgn="base"/>
            <a:r>
              <a:rPr lang="en-US" dirty="0"/>
              <a:t>Optimal control fundamentals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3A05F66-1DBF-EB34-078B-CE535224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80" dirty="0"/>
              <a:t>Prerequisites</a:t>
            </a:r>
            <a:endParaRPr lang="en-US" sz="188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8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3B8CE-268A-7D89-585A-82C9A4D5E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DFA27-C36E-7021-2EAF-8DD34C72584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/>
            <a:r>
              <a:rPr lang="en-US" dirty="0"/>
              <a:t>Homework 30%  			Weeks 2,3,4</a:t>
            </a:r>
          </a:p>
          <a:p>
            <a:pPr lvl="0"/>
            <a:r>
              <a:rPr lang="en-US" dirty="0"/>
              <a:t>Project proposal 20%  		Week 5</a:t>
            </a:r>
          </a:p>
          <a:p>
            <a:pPr lvl="0"/>
            <a:r>
              <a:rPr lang="en-US" dirty="0"/>
              <a:t>Project progress report 10%  	Week 8</a:t>
            </a:r>
          </a:p>
          <a:p>
            <a:pPr lvl="0"/>
            <a:r>
              <a:rPr lang="en-US" dirty="0"/>
              <a:t>Project final report 20%  		Week 10</a:t>
            </a:r>
          </a:p>
          <a:p>
            <a:pPr lvl="0"/>
            <a:r>
              <a:rPr lang="en-US" dirty="0"/>
              <a:t>Project presentation 20%  	Weel 11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EF7AC82-D534-3DB7-D94F-6DB9826C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80" dirty="0"/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267191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74117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457848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730673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7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89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758153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416789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480853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83390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52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55500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882498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53083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668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170851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12323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53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264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120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2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632496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359904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44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01509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2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37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550982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91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85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589341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94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96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1956707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24807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74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01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9BEECF-A47C-1A71-79BA-935F59CC98B7}"/>
              </a:ext>
            </a:extLst>
          </p:cNvPr>
          <p:cNvSpPr/>
          <p:nvPr/>
        </p:nvSpPr>
        <p:spPr>
          <a:xfrm>
            <a:off x="174117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EF0B1F-087D-B800-6D08-F871A715EDC8}"/>
              </a:ext>
            </a:extLst>
          </p:cNvPr>
          <p:cNvSpPr/>
          <p:nvPr/>
        </p:nvSpPr>
        <p:spPr>
          <a:xfrm>
            <a:off x="2457848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8058A-288E-CB9F-7478-F1A5DC3A44F7}"/>
              </a:ext>
            </a:extLst>
          </p:cNvPr>
          <p:cNvSpPr/>
          <p:nvPr/>
        </p:nvSpPr>
        <p:spPr>
          <a:xfrm>
            <a:off x="4730673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53C43E-86F0-4AEE-AEE4-223C0576F58E}"/>
              </a:ext>
            </a:extLst>
          </p:cNvPr>
          <p:cNvSpPr/>
          <p:nvPr/>
        </p:nvSpPr>
        <p:spPr>
          <a:xfrm>
            <a:off x="6755500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2644</TotalTime>
  <Words>2099</Words>
  <Application>Microsoft Office PowerPoint</Application>
  <PresentationFormat>On-screen Show (16:9)</PresentationFormat>
  <Paragraphs>247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Roboto</vt:lpstr>
      <vt:lpstr>Source Sans Pro</vt:lpstr>
      <vt:lpstr>Source Serif Pro</vt:lpstr>
      <vt:lpstr>Symbol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Prerequisites</vt:lpstr>
      <vt:lpstr>Grading</vt:lpstr>
      <vt:lpstr>Optimizing Complex Energy Systems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Scientific Machine Learning (SciML)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NeuroMANCER Scientific Machine Learning Library</vt:lpstr>
      <vt:lpstr>NeuroMANCER Scientific Machine Learning Library</vt:lpstr>
      <vt:lpstr>Example Application: Building Energy Systems</vt:lpstr>
      <vt:lpstr>Example Application: Power Systems</vt:lpstr>
      <vt:lpstr>Summary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69</cp:revision>
  <dcterms:created xsi:type="dcterms:W3CDTF">2024-09-05T00:30:18Z</dcterms:created>
  <dcterms:modified xsi:type="dcterms:W3CDTF">2025-08-27T15:22:52Z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